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96" y="-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</c:v>
                </c:pt>
              </c:strCache>
            </c:strRef>
          </c:tx>
          <c:spPr>
            <a:ln w="38100" cap="flat">
              <a:solidFill>
                <a:srgbClr val="8B5CF6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B5CF6"/>
              </a:solidFill>
              <a:ln w="9525" cap="flat">
                <a:solidFill>
                  <a:srgbClr val="8B5CF6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</c:v>
                </c:pt>
                <c:pt idx="1">
                  <c:v>6.7</c:v>
                </c:pt>
                <c:pt idx="2">
                  <c:v>7.4</c:v>
                </c:pt>
                <c:pt idx="3">
                  <c:v>8.1999999999999993</c:v>
                </c:pt>
                <c:pt idx="4">
                  <c:v>9.1</c:v>
                </c:pt>
                <c:pt idx="5">
                  <c:v>10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80D-4BBC-B9DB-48EE63E9B5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India</c:v>
                </c:pt>
              </c:strCache>
            </c:strRef>
          </c:tx>
          <c:spPr>
            <a:ln w="38100" cap="flat">
              <a:solidFill>
                <a:srgbClr val="FF2E7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FF2E78"/>
              </a:solidFill>
              <a:ln w="9525" cap="flat">
                <a:solidFill>
                  <a:srgbClr val="FF2E78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0.32</c:v>
                </c:pt>
                <c:pt idx="1">
                  <c:v>0.41</c:v>
                </c:pt>
                <c:pt idx="2">
                  <c:v>0.54</c:v>
                </c:pt>
                <c:pt idx="3">
                  <c:v>0.71</c:v>
                </c:pt>
                <c:pt idx="4">
                  <c:v>0.93</c:v>
                </c:pt>
                <c:pt idx="5">
                  <c:v>1.22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80D-4BBC-B9DB-48EE63E9B5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A8A8C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2A4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A8A8C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A0A1A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A8A8C0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0A0A1A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</c:v>
                </c:pt>
              </c:strCache>
            </c:strRef>
          </c:tx>
          <c:spPr>
            <a:solidFill>
              <a:srgbClr val="FF2E7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F4F4F8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42</c:v>
                </c:pt>
                <c:pt idx="2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31-492E-9F7A-B76DC11DB44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A8A8C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2A4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A8A8C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B1B36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1B1B36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F2E7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5E34-4386-AB06-5D54293FC764}"/>
              </c:ext>
            </c:extLst>
          </c:dPt>
          <c:dPt>
            <c:idx val="1"/>
            <c:bubble3D val="0"/>
            <c:spPr>
              <a:solidFill>
                <a:srgbClr val="8B5C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5E34-4386-AB06-5D54293FC764}"/>
              </c:ext>
            </c:extLst>
          </c:dPt>
          <c:dPt>
            <c:idx val="2"/>
            <c:bubble3D val="0"/>
            <c:spPr>
              <a:solidFill>
                <a:srgbClr val="F5C56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5E34-4386-AB06-5D54293FC764}"/>
              </c:ext>
            </c:extLst>
          </c:dPt>
          <c:dPt>
            <c:idx val="3"/>
            <c:bubble3D val="0"/>
            <c:spPr>
              <a:solidFill>
                <a:srgbClr val="FF6BA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5E34-4386-AB06-5D54293FC76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4F4F8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34-4386-AB06-5D54293FC764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4F4F8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34-4386-AB06-5D54293FC764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4F4F8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34-4386-AB06-5D54293FC764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4F4F8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34-4386-AB06-5D54293FC76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Engineering &amp; AI</c:v>
                </c:pt>
                <c:pt idx="1">
                  <c:v>Marketing &amp; GTM</c:v>
                </c:pt>
                <c:pt idx="2">
                  <c:v>Operations &amp; Trust</c:v>
                </c:pt>
                <c:pt idx="3">
                  <c:v>Compliance &amp; Legal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35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34-4386-AB06-5D54293FC7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solidFill>
          <a:srgbClr val="0A0A1A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A0A1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409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418320" y="4114800"/>
            <a:ext cx="5486400" cy="5486400"/>
          </a:xfrm>
          <a:prstGeom prst="ellipse">
            <a:avLst/>
          </a:prstGeom>
          <a:solidFill>
            <a:srgbClr val="8B5CF6">
              <a:alpha val="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589520" y="-914400"/>
            <a:ext cx="5486400" cy="73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0" b="1" dirty="0">
                <a:solidFill>
                  <a:srgbClr val="FF2E78">
                    <a:alpha val="8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</a:t>
            </a:r>
            <a:endParaRPr lang="en-US" sz="60000" dirty="0"/>
          </a:p>
        </p:txBody>
      </p:sp>
      <p:sp>
        <p:nvSpPr>
          <p:cNvPr id="5" name="Text 3"/>
          <p:cNvSpPr/>
          <p:nvPr/>
        </p:nvSpPr>
        <p:spPr>
          <a:xfrm>
            <a:off x="640080" y="5486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960120"/>
            <a:ext cx="548640" cy="0"/>
          </a:xfrm>
          <a:prstGeom prst="line">
            <a:avLst/>
          </a:prstGeom>
          <a:noFill/>
          <a:ln w="19050">
            <a:solidFill>
              <a:srgbClr val="FF2E7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325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600" dirty="0">
                <a:solidFill>
                  <a:srgbClr val="A8A8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INDIA · 2026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6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Dating,</a:t>
            </a:r>
            <a:endParaRPr lang="en-US" sz="6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6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rebuilt for </a:t>
            </a:r>
            <a:r>
              <a:rPr lang="en-US" sz="6800" b="1" i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intent.</a:t>
            </a:r>
            <a:endParaRPr lang="en-US" sz="6800" dirty="0"/>
          </a:p>
        </p:txBody>
      </p:sp>
      <p:sp>
        <p:nvSpPr>
          <p:cNvPr id="9" name="Text 7"/>
          <p:cNvSpPr/>
          <p:nvPr/>
        </p:nvSpPr>
        <p:spPr>
          <a:xfrm>
            <a:off x="640080" y="48463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AI-powered, privacy-first relationship platform.</a:t>
            </a:r>
            <a:endParaRPr lang="en-US" sz="1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over quantity. Intent over engagement.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40080" y="5852160"/>
            <a:ext cx="365760" cy="36576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1" name="Text 9"/>
          <p:cNvSpPr/>
          <p:nvPr/>
        </p:nvSpPr>
        <p:spPr>
          <a:xfrm>
            <a:off x="1188720" y="57150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4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INVESTOR PITCH · SERIES SEED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949440" y="5715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A8A8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Vybbdating.com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· COMPETITIVE LANDSCAPE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972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swipe. Just smarter.</a:t>
            </a:r>
            <a:endParaRPr lang="en-US" sz="3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compete on outcomes.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834640"/>
            <a:ext cx="329184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83464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931920" y="2834640"/>
            <a:ext cx="1764792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069080" y="28346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Tinder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696712" y="2834640"/>
            <a:ext cx="1764792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33872" y="28346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Bumble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461504" y="2834640"/>
            <a:ext cx="1764792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598664" y="28346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Hinge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226296" y="2834640"/>
            <a:ext cx="2295144" cy="411480"/>
          </a:xfrm>
          <a:prstGeom prst="rect">
            <a:avLst/>
          </a:prstGeom>
          <a:solidFill>
            <a:srgbClr val="0A0A1A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63456" y="283464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3246120"/>
            <a:ext cx="3291840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32461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Swipe model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931920" y="324612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069080" y="32461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Random, infinite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96712" y="324612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833872" y="32461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Random, infinite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61504" y="324612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598664" y="32461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Curated, 10/day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226296" y="324612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363456" y="324612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AI-curated, 3–5/day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" y="3657600"/>
            <a:ext cx="329184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77240" y="36576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quality control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931920" y="365760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069080" y="36576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696712" y="365760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833872" y="36576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461504" y="365760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598664" y="36576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9226296" y="365760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363456" y="365760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profile pre-matched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40080" y="4069080"/>
            <a:ext cx="3291840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77240" y="406908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mode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931920" y="406908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069080" y="406908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5696712" y="406908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833872" y="406908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461504" y="406908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598664" y="406908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9226296" y="406908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363456" y="406908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Cypher Mode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40080" y="4480560"/>
            <a:ext cx="329184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77240" y="448056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Privacy-first design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931920" y="448056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069080" y="448056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696712" y="448056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833872" y="448056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7461504" y="448056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598664" y="448056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9226296" y="448056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9363456" y="448056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40080" y="4892040"/>
            <a:ext cx="3291840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77240" y="489204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compatibility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3931920" y="489204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069080" y="48920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5696712" y="489204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5833872" y="48920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7461504" y="489204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598664" y="489204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9226296" y="489204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9363456" y="489204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Multi-signal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640080" y="5303520"/>
            <a:ext cx="329184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77240" y="53035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social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3931920" y="530352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069080" y="53035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5696712" y="530352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833872" y="53035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7461504" y="5303520"/>
            <a:ext cx="1764792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598664" y="530352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226296" y="530352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9363456" y="530352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Wild Mode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640080" y="5715000"/>
            <a:ext cx="3291840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777240" y="57150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focus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3931920" y="571500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069080" y="57150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global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5696712" y="571500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5833872" y="57150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global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7461504" y="5715000"/>
            <a:ext cx="1764792" cy="411480"/>
          </a:xfrm>
          <a:prstGeom prst="rect">
            <a:avLst/>
          </a:prstGeom>
          <a:solidFill>
            <a:srgbClr val="F5F5F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598664" y="5715000"/>
            <a:ext cx="1581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global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9226296" y="5715000"/>
            <a:ext cx="2295144" cy="411480"/>
          </a:xfrm>
          <a:prstGeom prst="rect">
            <a:avLst/>
          </a:prstGeom>
          <a:solidFill>
            <a:srgbClr val="13132A"/>
          </a:solidFill>
          <a:ln w="6350">
            <a:solidFill>
              <a:srgbClr val="E0E0E8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9363456" y="5715000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India-native</a:t>
            </a:r>
            <a:endParaRPr lang="en-US" sz="1100" dirty="0"/>
          </a:p>
        </p:txBody>
      </p:sp>
      <p:sp>
        <p:nvSpPr>
          <p:cNvPr id="84" name="Text 82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· BUSINESS MODEL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tiers. Two add-ons. Multiple revenue streams.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61772" y="1600200"/>
            <a:ext cx="3611880" cy="4114800"/>
          </a:xfrm>
          <a:prstGeom prst="rect">
            <a:avLst/>
          </a:prstGeom>
          <a:solidFill>
            <a:srgbClr val="13132A"/>
          </a:solidFill>
          <a:ln/>
        </p:spPr>
      </p:sp>
      <p:sp>
        <p:nvSpPr>
          <p:cNvPr id="5" name="Text 3"/>
          <p:cNvSpPr/>
          <p:nvPr/>
        </p:nvSpPr>
        <p:spPr>
          <a:xfrm>
            <a:off x="781812" y="1801368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81812" y="210312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₹499</a:t>
            </a:r>
            <a:r>
              <a:rPr lang="en-US" sz="1200" dirty="0">
                <a:solidFill>
                  <a:srgbClr val="A8A8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/month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81812" y="278892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₹849 / 2mo  ·  ₹1,099 / 3mo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781812" y="306324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— needed to chat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81812" y="3383280"/>
            <a:ext cx="2971800" cy="0"/>
          </a:xfrm>
          <a:prstGeom prst="line">
            <a:avLst/>
          </a:prstGeom>
          <a:noFill/>
          <a:ln w="12700">
            <a:solidFill>
              <a:srgbClr val="2A2A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81812" y="352044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46404" y="352044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likes per day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781812" y="375818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46404" y="375818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who liked you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81812" y="399592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46404" y="399592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 unlocked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781812" y="423367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46404" y="423367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super likes per week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781812" y="4471416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46404" y="4471416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profile boost per week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781812" y="470916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46404" y="470916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 swipe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781812" y="494690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46404" y="494690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chat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81812" y="518464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46404" y="518464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Filters: age + hobbies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81812" y="542239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46404" y="542239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super swipes per week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274820" y="1600200"/>
            <a:ext cx="3611880" cy="41148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9" name="Shape 27"/>
          <p:cNvSpPr/>
          <p:nvPr/>
        </p:nvSpPr>
        <p:spPr>
          <a:xfrm>
            <a:off x="4274820" y="1600200"/>
            <a:ext cx="3611880" cy="73152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30" name="Text 28"/>
          <p:cNvSpPr/>
          <p:nvPr/>
        </p:nvSpPr>
        <p:spPr>
          <a:xfrm>
            <a:off x="4594860" y="1801368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94860" y="210312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₹699</a:t>
            </a:r>
            <a:r>
              <a:rPr lang="en-US" sz="1200" dirty="0">
                <a:solidFill>
                  <a:srgbClr val="A8A8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/month</a:t>
            </a:r>
            <a:endParaRPr lang="en-US" sz="3600" dirty="0"/>
          </a:p>
        </p:txBody>
      </p:sp>
      <p:sp>
        <p:nvSpPr>
          <p:cNvPr id="32" name="Text 30"/>
          <p:cNvSpPr/>
          <p:nvPr/>
        </p:nvSpPr>
        <p:spPr>
          <a:xfrm>
            <a:off x="4594860" y="278892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₹1,199 / 2mo  ·  ₹1,549 / 3mo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594860" y="306324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revenue tier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94860" y="3383280"/>
            <a:ext cx="2971800" cy="0"/>
          </a:xfrm>
          <a:prstGeom prst="line">
            <a:avLst/>
          </a:prstGeom>
          <a:noFill/>
          <a:ln w="12700">
            <a:solidFill>
              <a:srgbClr val="2A2A4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94860" y="352044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759452" y="352044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Pro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594860" y="375818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759452" y="375818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priority likes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4594860" y="399592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759452" y="399592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super likes per week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594860" y="423367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4759452" y="423367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super swipes per week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594860" y="4471416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4759452" y="4471416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boosts per week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4594860" y="470916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4759452" y="470916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 highlight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594860" y="494690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4759452" y="494690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 the line — push profile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4594860" y="518464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4759452" y="518464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Enhanced AI recommendations</a:t>
            </a:r>
            <a:endParaRPr lang="en-US" sz="950" dirty="0"/>
          </a:p>
        </p:txBody>
      </p:sp>
      <p:sp>
        <p:nvSpPr>
          <p:cNvPr id="51" name="Text 49"/>
          <p:cNvSpPr/>
          <p:nvPr/>
        </p:nvSpPr>
        <p:spPr>
          <a:xfrm>
            <a:off x="4594860" y="542239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52" name="Text 50"/>
          <p:cNvSpPr/>
          <p:nvPr/>
        </p:nvSpPr>
        <p:spPr>
          <a:xfrm>
            <a:off x="4759452" y="542239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filters: distance, interest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8087868" y="1600200"/>
            <a:ext cx="3611880" cy="4114800"/>
          </a:xfrm>
          <a:prstGeom prst="rect">
            <a:avLst/>
          </a:prstGeom>
          <a:solidFill>
            <a:srgbClr val="13132A"/>
          </a:solidFill>
          <a:ln/>
        </p:spPr>
      </p:sp>
      <p:sp>
        <p:nvSpPr>
          <p:cNvPr id="54" name="Text 52"/>
          <p:cNvSpPr/>
          <p:nvPr/>
        </p:nvSpPr>
        <p:spPr>
          <a:xfrm>
            <a:off x="8407908" y="1801368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MAX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8407908" y="210312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₹999</a:t>
            </a:r>
            <a:r>
              <a:rPr lang="en-US" sz="1200" dirty="0">
                <a:solidFill>
                  <a:srgbClr val="A8A8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/month</a:t>
            </a:r>
            <a:endParaRPr lang="en-US" sz="3600" dirty="0"/>
          </a:p>
        </p:txBody>
      </p:sp>
      <p:sp>
        <p:nvSpPr>
          <p:cNvPr id="56" name="Text 54"/>
          <p:cNvSpPr/>
          <p:nvPr/>
        </p:nvSpPr>
        <p:spPr>
          <a:xfrm>
            <a:off x="8407908" y="278892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₹1,699 / 2mo  ·  ₹2,199 / 3mo</a:t>
            </a:r>
            <a:endParaRPr lang="en-US" sz="950" dirty="0"/>
          </a:p>
        </p:txBody>
      </p:sp>
      <p:sp>
        <p:nvSpPr>
          <p:cNvPr id="57" name="Text 55"/>
          <p:cNvSpPr/>
          <p:nvPr/>
        </p:nvSpPr>
        <p:spPr>
          <a:xfrm>
            <a:off x="8407908" y="306324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Top-tier power users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8407908" y="3383280"/>
            <a:ext cx="2971800" cy="0"/>
          </a:xfrm>
          <a:prstGeom prst="line">
            <a:avLst/>
          </a:prstGeom>
          <a:noFill/>
          <a:ln w="12700">
            <a:solidFill>
              <a:srgbClr val="2A2A4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8407908" y="352044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60" name="Text 58"/>
          <p:cNvSpPr/>
          <p:nvPr/>
        </p:nvSpPr>
        <p:spPr>
          <a:xfrm>
            <a:off x="8572500" y="352044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Super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8407908" y="375818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8572500" y="375818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boosts</a:t>
            </a:r>
            <a:endParaRPr lang="en-US" sz="950" dirty="0"/>
          </a:p>
        </p:txBody>
      </p:sp>
      <p:sp>
        <p:nvSpPr>
          <p:cNvPr id="63" name="Text 61"/>
          <p:cNvSpPr/>
          <p:nvPr/>
        </p:nvSpPr>
        <p:spPr>
          <a:xfrm>
            <a:off x="8407908" y="399592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64" name="Text 62"/>
          <p:cNvSpPr/>
          <p:nvPr/>
        </p:nvSpPr>
        <p:spPr>
          <a:xfrm>
            <a:off x="8572500" y="399592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Concierge matchmaking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8407908" y="423367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8572500" y="423367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verification</a:t>
            </a:r>
            <a:endParaRPr lang="en-US" sz="950" dirty="0"/>
          </a:p>
        </p:txBody>
      </p:sp>
      <p:sp>
        <p:nvSpPr>
          <p:cNvPr id="67" name="Text 65"/>
          <p:cNvSpPr/>
          <p:nvPr/>
        </p:nvSpPr>
        <p:spPr>
          <a:xfrm>
            <a:off x="8407908" y="4471416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68" name="Text 66"/>
          <p:cNvSpPr/>
          <p:nvPr/>
        </p:nvSpPr>
        <p:spPr>
          <a:xfrm>
            <a:off x="8572500" y="4471416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Exclusive events access</a:t>
            </a:r>
            <a:endParaRPr lang="en-US" sz="950" dirty="0"/>
          </a:p>
        </p:txBody>
      </p:sp>
      <p:sp>
        <p:nvSpPr>
          <p:cNvPr id="69" name="Text 67"/>
          <p:cNvSpPr/>
          <p:nvPr/>
        </p:nvSpPr>
        <p:spPr>
          <a:xfrm>
            <a:off x="8407908" y="4709160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70" name="Text 68"/>
          <p:cNvSpPr/>
          <p:nvPr/>
        </p:nvSpPr>
        <p:spPr>
          <a:xfrm>
            <a:off x="8572500" y="4709160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receipts + insights</a:t>
            </a:r>
            <a:endParaRPr lang="en-US" sz="950" dirty="0"/>
          </a:p>
        </p:txBody>
      </p:sp>
      <p:sp>
        <p:nvSpPr>
          <p:cNvPr id="71" name="Text 69"/>
          <p:cNvSpPr/>
          <p:nvPr/>
        </p:nvSpPr>
        <p:spPr>
          <a:xfrm>
            <a:off x="8407908" y="4946904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72" name="Text 70"/>
          <p:cNvSpPr/>
          <p:nvPr/>
        </p:nvSpPr>
        <p:spPr>
          <a:xfrm>
            <a:off x="8572500" y="4946904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Re-swipe missed profiles</a:t>
            </a:r>
            <a:endParaRPr lang="en-US" sz="950" dirty="0"/>
          </a:p>
        </p:txBody>
      </p:sp>
      <p:sp>
        <p:nvSpPr>
          <p:cNvPr id="73" name="Text 71"/>
          <p:cNvSpPr/>
          <p:nvPr/>
        </p:nvSpPr>
        <p:spPr>
          <a:xfrm>
            <a:off x="8407908" y="5184648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74" name="Text 72"/>
          <p:cNvSpPr/>
          <p:nvPr/>
        </p:nvSpPr>
        <p:spPr>
          <a:xfrm>
            <a:off x="8572500" y="5184648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conversation coach</a:t>
            </a:r>
            <a:endParaRPr lang="en-US" sz="950" dirty="0"/>
          </a:p>
        </p:txBody>
      </p:sp>
      <p:sp>
        <p:nvSpPr>
          <p:cNvPr id="75" name="Text 73"/>
          <p:cNvSpPr/>
          <p:nvPr/>
        </p:nvSpPr>
        <p:spPr>
          <a:xfrm>
            <a:off x="8407908" y="5422392"/>
            <a:ext cx="164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</a:t>
            </a:r>
            <a:endParaRPr lang="en-US" sz="1300" dirty="0"/>
          </a:p>
        </p:txBody>
      </p:sp>
      <p:sp>
        <p:nvSpPr>
          <p:cNvPr id="76" name="Text 74"/>
          <p:cNvSpPr/>
          <p:nvPr/>
        </p:nvSpPr>
        <p:spPr>
          <a:xfrm>
            <a:off x="8572500" y="5422392"/>
            <a:ext cx="2807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support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640080" y="583387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500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MICROTRANSACTIONS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640080" y="6080760"/>
            <a:ext cx="5349240" cy="3657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79" name="Shape 77"/>
          <p:cNvSpPr/>
          <p:nvPr/>
        </p:nvSpPr>
        <p:spPr>
          <a:xfrm>
            <a:off x="640080" y="6080760"/>
            <a:ext cx="54864" cy="36576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80" name="Text 78"/>
          <p:cNvSpPr/>
          <p:nvPr/>
        </p:nvSpPr>
        <p:spPr>
          <a:xfrm>
            <a:off x="868680" y="60807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ROSES</a:t>
            </a:r>
            <a:endParaRPr lang="en-US" sz="1050" dirty="0"/>
          </a:p>
        </p:txBody>
      </p:sp>
      <p:sp>
        <p:nvSpPr>
          <p:cNvPr id="81" name="Text 79"/>
          <p:cNvSpPr/>
          <p:nvPr/>
        </p:nvSpPr>
        <p:spPr>
          <a:xfrm>
            <a:off x="1783080" y="60807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b="1" dirty="0">
                <a:solidFill>
                  <a:srgbClr val="F5C5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₹39</a:t>
            </a:r>
            <a:r>
              <a:rPr lang="en-US" sz="10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·    2 </a:t>
            </a:r>
            <a:r>
              <a:rPr lang="en-US" sz="1050" b="1" dirty="0">
                <a:solidFill>
                  <a:srgbClr val="F5C5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₹60</a:t>
            </a:r>
            <a:r>
              <a:rPr lang="en-US" sz="10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·    3 </a:t>
            </a:r>
            <a:r>
              <a:rPr lang="en-US" sz="1050" b="1" dirty="0">
                <a:solidFill>
                  <a:srgbClr val="F5C5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₹80</a:t>
            </a:r>
            <a:endParaRPr lang="en-US" sz="1050" dirty="0"/>
          </a:p>
        </p:txBody>
      </p:sp>
      <p:sp>
        <p:nvSpPr>
          <p:cNvPr id="82" name="Shape 80"/>
          <p:cNvSpPr/>
          <p:nvPr/>
        </p:nvSpPr>
        <p:spPr>
          <a:xfrm>
            <a:off x="6172200" y="6080760"/>
            <a:ext cx="5349240" cy="3657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83" name="Shape 81"/>
          <p:cNvSpPr/>
          <p:nvPr/>
        </p:nvSpPr>
        <p:spPr>
          <a:xfrm>
            <a:off x="6172200" y="6080760"/>
            <a:ext cx="54864" cy="36576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84" name="Text 82"/>
          <p:cNvSpPr/>
          <p:nvPr/>
        </p:nvSpPr>
        <p:spPr>
          <a:xfrm>
            <a:off x="6400800" y="608076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4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 SWIPES</a:t>
            </a:r>
            <a:endParaRPr lang="en-US" sz="1050" dirty="0"/>
          </a:p>
        </p:txBody>
      </p:sp>
      <p:sp>
        <p:nvSpPr>
          <p:cNvPr id="85" name="Text 83"/>
          <p:cNvSpPr/>
          <p:nvPr/>
        </p:nvSpPr>
        <p:spPr>
          <a:xfrm>
            <a:off x="8183880" y="60807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5-pack </a:t>
            </a:r>
            <a:r>
              <a:rPr lang="en-US" sz="1050" b="1" dirty="0">
                <a:solidFill>
                  <a:srgbClr val="F5C5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₹150</a:t>
            </a:r>
            <a:r>
              <a:rPr lang="en-US" sz="10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·    10-pack </a:t>
            </a:r>
            <a:r>
              <a:rPr lang="en-US" sz="1050" b="1" dirty="0">
                <a:solidFill>
                  <a:srgbClr val="F5C5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₹220</a:t>
            </a:r>
            <a:endParaRPr lang="en-US" sz="1050" dirty="0"/>
          </a:p>
        </p:txBody>
      </p:sp>
      <p:sp>
        <p:nvSpPr>
          <p:cNvPr id="86" name="Text 84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· ARCHITECTURE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to scale.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services. Async AI. Stateless APIs. Day-one observability.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331720"/>
            <a:ext cx="2583180" cy="370332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2331720"/>
            <a:ext cx="2583180" cy="4572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</a:t>
            </a:r>
            <a:endParaRPr lang="en-US" sz="1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30175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297180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Flutter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325880" y="329184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iOS + Android, API-first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406140" y="2331720"/>
            <a:ext cx="2583180" cy="370332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2" name="Shape 9"/>
          <p:cNvSpPr/>
          <p:nvPr/>
        </p:nvSpPr>
        <p:spPr>
          <a:xfrm>
            <a:off x="3406140" y="2331720"/>
            <a:ext cx="2583180" cy="4572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3" name="Text 10"/>
          <p:cNvSpPr/>
          <p:nvPr/>
        </p:nvSpPr>
        <p:spPr>
          <a:xfrm>
            <a:off x="363474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LAYER</a:t>
            </a:r>
            <a:endParaRPr lang="en-US" sz="10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740" y="301752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91940" y="297180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FastAPI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091940" y="329184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Python, async REST</a:t>
            </a:r>
            <a:endParaRPr lang="en-US" sz="105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4740" y="3977640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091940" y="393192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WebSockets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4091940" y="425196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Realtime chat + presence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6172200" y="2331720"/>
            <a:ext cx="2583180" cy="370332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1" name="Shape 16"/>
          <p:cNvSpPr/>
          <p:nvPr/>
        </p:nvSpPr>
        <p:spPr>
          <a:xfrm>
            <a:off x="6172200" y="2331720"/>
            <a:ext cx="2583180" cy="457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2" name="Text 17"/>
          <p:cNvSpPr/>
          <p:nvPr/>
        </p:nvSpPr>
        <p:spPr>
          <a:xfrm>
            <a:off x="640080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</a:t>
            </a:r>
            <a:endParaRPr lang="en-US" sz="1000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017520"/>
            <a:ext cx="365760" cy="3657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858000" y="297180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Match Engine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6858000" y="329184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Compatibility scoring</a:t>
            </a:r>
            <a:endParaRPr lang="en-US" sz="1050" dirty="0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397764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6858000" y="393192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Moderation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6858000" y="425196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Toxicity + abuse</a:t>
            </a:r>
            <a:endParaRPr lang="en-US" sz="1050" dirty="0"/>
          </a:p>
        </p:txBody>
      </p:sp>
      <p:sp>
        <p:nvSpPr>
          <p:cNvPr id="29" name="Shape 22"/>
          <p:cNvSpPr/>
          <p:nvPr/>
        </p:nvSpPr>
        <p:spPr>
          <a:xfrm>
            <a:off x="8938260" y="2331720"/>
            <a:ext cx="2583180" cy="370332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30" name="Shape 23"/>
          <p:cNvSpPr/>
          <p:nvPr/>
        </p:nvSpPr>
        <p:spPr>
          <a:xfrm>
            <a:off x="8938260" y="2331720"/>
            <a:ext cx="2583180" cy="45720"/>
          </a:xfrm>
          <a:prstGeom prst="rect">
            <a:avLst/>
          </a:prstGeom>
          <a:solidFill>
            <a:srgbClr val="F5C56C"/>
          </a:solidFill>
          <a:ln/>
        </p:spPr>
      </p:sp>
      <p:sp>
        <p:nvSpPr>
          <p:cNvPr id="31" name="Text 24"/>
          <p:cNvSpPr/>
          <p:nvPr/>
        </p:nvSpPr>
        <p:spPr>
          <a:xfrm>
            <a:off x="916686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</a:t>
            </a:r>
            <a:endParaRPr lang="en-US" sz="1000" dirty="0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66860" y="3017520"/>
            <a:ext cx="365760" cy="36576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9624060" y="297180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PostgreSQL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9624060" y="329184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of truth</a:t>
            </a:r>
            <a:endParaRPr lang="en-US" sz="1050" dirty="0"/>
          </a:p>
        </p:txBody>
      </p:sp>
      <p:pic>
        <p:nvPicPr>
          <p:cNvPr id="3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66860" y="3977640"/>
            <a:ext cx="365760" cy="365760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9624060" y="393192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Redis</a:t>
            </a:r>
            <a:endParaRPr lang="en-US" sz="1300" dirty="0"/>
          </a:p>
        </p:txBody>
      </p:sp>
      <p:sp>
        <p:nvSpPr>
          <p:cNvPr id="37" name="Text 28"/>
          <p:cNvSpPr/>
          <p:nvPr/>
        </p:nvSpPr>
        <p:spPr>
          <a:xfrm>
            <a:off x="9624060" y="425196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cache, sessions</a:t>
            </a:r>
            <a:endParaRPr lang="en-US" sz="1050" dirty="0"/>
          </a:p>
        </p:txBody>
      </p:sp>
      <p:pic>
        <p:nvPicPr>
          <p:cNvPr id="3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66860" y="4937760"/>
            <a:ext cx="365760" cy="365760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9624060" y="4892040"/>
            <a:ext cx="16687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S3 / MinIO</a:t>
            </a:r>
            <a:endParaRPr lang="en-US" sz="1300" dirty="0"/>
          </a:p>
        </p:txBody>
      </p:sp>
      <p:sp>
        <p:nvSpPr>
          <p:cNvPr id="40" name="Text 30"/>
          <p:cNvSpPr/>
          <p:nvPr/>
        </p:nvSpPr>
        <p:spPr>
          <a:xfrm>
            <a:off x="9624060" y="5212080"/>
            <a:ext cx="16687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Media, blurred assets</a:t>
            </a:r>
            <a:endParaRPr lang="en-US" sz="1050" dirty="0"/>
          </a:p>
        </p:txBody>
      </p:sp>
      <p:sp>
        <p:nvSpPr>
          <p:cNvPr id="41" name="Text 31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42" name="Text 32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43" name="Text 33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· TRUST &amp; SAFETY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972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Privacy isn't a feature.</a:t>
            </a:r>
            <a:endParaRPr lang="en-US" sz="3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600" b="1" i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the product.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74320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301752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272" y="3136392"/>
            <a:ext cx="402336" cy="40233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91640" y="303580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Selfie Verification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691640" y="338328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liveness check at signup. Verified-only Premium tier.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358640" y="274320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0" name="Shape 7"/>
          <p:cNvSpPr/>
          <p:nvPr/>
        </p:nvSpPr>
        <p:spPr>
          <a:xfrm>
            <a:off x="4632960" y="301752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1832" y="3136392"/>
            <a:ext cx="402336" cy="40233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10200" y="303580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Behavioral Scoring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410200" y="338328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trust score from chat patterns + reports.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8077200" y="274320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5" name="Shape 11"/>
          <p:cNvSpPr/>
          <p:nvPr/>
        </p:nvSpPr>
        <p:spPr>
          <a:xfrm>
            <a:off x="8351520" y="301752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0392" y="3136392"/>
            <a:ext cx="402336" cy="40233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128760" y="303580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 PII Pre-Reveal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9128760" y="338328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Cypher Mode masks all identifying data at the data layer.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40080" y="452628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0" name="Shape 15"/>
          <p:cNvSpPr/>
          <p:nvPr/>
        </p:nvSpPr>
        <p:spPr>
          <a:xfrm>
            <a:off x="914400" y="480060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3272" y="4919472"/>
            <a:ext cx="402336" cy="40233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691640" y="481888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Real-Time Moderation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1691640" y="516636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flags toxic, harassing, or spam content within seconds.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358640" y="452628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5" name="Shape 19"/>
          <p:cNvSpPr/>
          <p:nvPr/>
        </p:nvSpPr>
        <p:spPr>
          <a:xfrm>
            <a:off x="4632960" y="480060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1832" y="4919472"/>
            <a:ext cx="402336" cy="402336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410200" y="481888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 &amp; Block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5410200" y="516636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One-tap reporting; reviewed within 24 hours.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8077200" y="4526280"/>
            <a:ext cx="3444240" cy="16002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30" name="Shape 23"/>
          <p:cNvSpPr/>
          <p:nvPr/>
        </p:nvSpPr>
        <p:spPr>
          <a:xfrm>
            <a:off x="8351520" y="4800600"/>
            <a:ext cx="640080" cy="64008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70392" y="4919472"/>
            <a:ext cx="402336" cy="402336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9128760" y="4818888"/>
            <a:ext cx="2255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Fake Profile Detection</a:t>
            </a:r>
            <a:endParaRPr lang="en-US" sz="1400" dirty="0"/>
          </a:p>
        </p:txBody>
      </p:sp>
      <p:sp>
        <p:nvSpPr>
          <p:cNvPr id="33" name="Text 25"/>
          <p:cNvSpPr/>
          <p:nvPr/>
        </p:nvSpPr>
        <p:spPr>
          <a:xfrm>
            <a:off x="9128760" y="5166360"/>
            <a:ext cx="225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fingerprinting + behavioral anomaly detection.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36" name="Text 28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· GO-TO-MARKET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India-first. Tier-1 metros. Gen Z + millennial.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286000"/>
            <a:ext cx="25831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286000"/>
            <a:ext cx="2583180" cy="54864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0–6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868680" y="3291840"/>
            <a:ext cx="21259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Closed Beta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868680" y="3977640"/>
            <a:ext cx="548640" cy="0"/>
          </a:xfrm>
          <a:prstGeom prst="line">
            <a:avLst/>
          </a:prstGeom>
          <a:noFill/>
          <a:ln w="25400">
            <a:solidFill>
              <a:srgbClr val="FF2E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4160520"/>
            <a:ext cx="21259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Invite-only in Bangalore + Mumbai. 5,000 verified users. Heavy product feedback loop.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06140" y="2286000"/>
            <a:ext cx="25831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06140" y="2286000"/>
            <a:ext cx="258318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3" name="Text 11"/>
          <p:cNvSpPr/>
          <p:nvPr/>
        </p:nvSpPr>
        <p:spPr>
          <a:xfrm>
            <a:off x="363474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34740" y="288036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6–12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634740" y="3291840"/>
            <a:ext cx="21259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City Expansion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634740" y="3977640"/>
            <a:ext cx="54864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34740" y="4160520"/>
            <a:ext cx="21259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in Delhi, Pune, Hyderabad. Influencer-led launch. Wild Mode as viral acquisition.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72200" y="2286000"/>
            <a:ext cx="25831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72200" y="2286000"/>
            <a:ext cx="2583180" cy="54864"/>
          </a:xfrm>
          <a:prstGeom prst="rect">
            <a:avLst/>
          </a:prstGeom>
          <a:solidFill>
            <a:srgbClr val="F5C56C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5C5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0" y="288036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12–24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0" y="3291840"/>
            <a:ext cx="21259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Premium Activation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6400800" y="3977640"/>
            <a:ext cx="548640" cy="0"/>
          </a:xfrm>
          <a:prstGeom prst="line">
            <a:avLst/>
          </a:prstGeom>
          <a:noFill/>
          <a:ln w="25400">
            <a:solidFill>
              <a:srgbClr val="F5C56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0" y="4160520"/>
            <a:ext cx="21259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Aggressive Premium + Pro conversion. Brand campaigns. Target: 250K paid users.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938260" y="2286000"/>
            <a:ext cx="25831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938260" y="2286000"/>
            <a:ext cx="2583180" cy="54864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27" name="Text 25"/>
          <p:cNvSpPr/>
          <p:nvPr/>
        </p:nvSpPr>
        <p:spPr>
          <a:xfrm>
            <a:off x="9166860" y="256032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166860" y="2880360"/>
            <a:ext cx="2125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2+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9166860" y="3291840"/>
            <a:ext cx="21259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International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9166860" y="3977640"/>
            <a:ext cx="548640" cy="0"/>
          </a:xfrm>
          <a:prstGeom prst="line">
            <a:avLst/>
          </a:prstGeom>
          <a:noFill/>
          <a:ln w="25400">
            <a:solidFill>
              <a:srgbClr val="FF2E7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66860" y="4160520"/>
            <a:ext cx="21259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Asia diaspora — UAE, Singapore, US metros with high Indian populations.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· PROJECTIONS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Path to ₹120 Cr ARR by Year 3.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2606040" cy="1783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2377440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914400" y="3246120"/>
            <a:ext cx="2057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beta users (target Q2)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429000" y="2103120"/>
            <a:ext cx="2606040" cy="1783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8" name="Text 6"/>
          <p:cNvSpPr/>
          <p:nvPr/>
        </p:nvSpPr>
        <p:spPr>
          <a:xfrm>
            <a:off x="3703320" y="2377440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12%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703320" y="3246120"/>
            <a:ext cx="2057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→ Premium conversion target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4069080"/>
            <a:ext cx="2606040" cy="1783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4343400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₹290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914400" y="5212080"/>
            <a:ext cx="2057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Blended ARPU/month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29000" y="4069080"/>
            <a:ext cx="2606040" cy="1783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4" name="Text 12"/>
          <p:cNvSpPr/>
          <p:nvPr/>
        </p:nvSpPr>
        <p:spPr>
          <a:xfrm>
            <a:off x="3703320" y="4343400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78%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3703320" y="5212080"/>
            <a:ext cx="2057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 at scale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2103120"/>
            <a:ext cx="5440680" cy="374904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7" name="Text 15"/>
          <p:cNvSpPr/>
          <p:nvPr/>
        </p:nvSpPr>
        <p:spPr>
          <a:xfrm>
            <a:off x="6355080" y="23317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ANNUAL REVENUE (₹ CR)</a:t>
            </a:r>
            <a:endParaRPr lang="en-US" sz="1000" dirty="0"/>
          </a:p>
        </p:txBody>
      </p:sp>
      <p:graphicFrame>
        <p:nvGraphicFramePr>
          <p:cNvPr id="18" name="Chart 0"/>
          <p:cNvGraphicFramePr/>
          <p:nvPr/>
        </p:nvGraphicFramePr>
        <p:xfrm>
          <a:off x="6263640" y="2697480"/>
          <a:ext cx="521208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 16"/>
          <p:cNvSpPr/>
          <p:nvPr/>
        </p:nvSpPr>
        <p:spPr>
          <a:xfrm>
            <a:off x="640080" y="6172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6B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model · 80% of revenue from Premium tier · CAC payback &lt; 4 months · Not contingent on Pro tier upside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418320" y="4114800"/>
            <a:ext cx="5486400" cy="5486400"/>
          </a:xfrm>
          <a:prstGeom prst="ellipse">
            <a:avLst/>
          </a:prstGeom>
          <a:solidFill>
            <a:srgbClr val="8B5CF6">
              <a:alpha val="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· THE ASK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Raising ₹2 Cr Seed.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F2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runway to Series A metrics.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</a:t>
            </a:r>
            <a:endParaRPr lang="en-US" sz="10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457200" y="3200400"/>
          <a:ext cx="411480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4846320" y="3154680"/>
            <a:ext cx="73152" cy="64008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0" name="Text 7"/>
          <p:cNvSpPr/>
          <p:nvPr/>
        </p:nvSpPr>
        <p:spPr>
          <a:xfrm>
            <a:off x="5029200" y="31089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45%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6035040" y="3108960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&amp; AI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035040" y="342900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team build-out, AI matching infra, mobile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846320" y="3931920"/>
            <a:ext cx="73152" cy="6400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4" name="Text 11"/>
          <p:cNvSpPr/>
          <p:nvPr/>
        </p:nvSpPr>
        <p:spPr>
          <a:xfrm>
            <a:off x="5029200" y="3886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35%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6035040" y="3886200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GTM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035040" y="420624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Brand, paid acquisition, influencer-led launches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846320" y="4709160"/>
            <a:ext cx="73152" cy="640080"/>
          </a:xfrm>
          <a:prstGeom prst="rect">
            <a:avLst/>
          </a:prstGeom>
          <a:solidFill>
            <a:srgbClr val="F5C56C"/>
          </a:solidFill>
          <a:ln/>
        </p:spPr>
      </p:sp>
      <p:sp>
        <p:nvSpPr>
          <p:cNvPr id="18" name="Text 15"/>
          <p:cNvSpPr/>
          <p:nvPr/>
        </p:nvSpPr>
        <p:spPr>
          <a:xfrm>
            <a:off x="5029200" y="46634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2200" dirty="0"/>
          </a:p>
        </p:txBody>
      </p:sp>
      <p:sp>
        <p:nvSpPr>
          <p:cNvPr id="19" name="Text 16"/>
          <p:cNvSpPr/>
          <p:nvPr/>
        </p:nvSpPr>
        <p:spPr>
          <a:xfrm>
            <a:off x="6035040" y="4663440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Trust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035040" y="498348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Moderation team, customer support, verification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846320" y="5486400"/>
            <a:ext cx="73152" cy="640080"/>
          </a:xfrm>
          <a:prstGeom prst="rect">
            <a:avLst/>
          </a:prstGeom>
          <a:solidFill>
            <a:srgbClr val="FF6BA4"/>
          </a:solidFill>
          <a:ln/>
        </p:spPr>
      </p:sp>
      <p:sp>
        <p:nvSpPr>
          <p:cNvPr id="22" name="Text 19"/>
          <p:cNvSpPr/>
          <p:nvPr/>
        </p:nvSpPr>
        <p:spPr>
          <a:xfrm>
            <a:off x="5029200" y="54406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6B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5%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6035040" y="5440680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Legal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6035040" y="576072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Privacy, data protection, IP filings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418320" y="4114800"/>
            <a:ext cx="5486400" cy="5486400"/>
          </a:xfrm>
          <a:prstGeom prst="ellipse">
            <a:avLst/>
          </a:prstGeom>
          <a:solidFill>
            <a:srgbClr val="8B5CF6">
              <a:alpha val="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-1828800" y="-914400"/>
            <a:ext cx="5486400" cy="73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0" b="1" dirty="0">
                <a:solidFill>
                  <a:srgbClr val="8B5CF6">
                    <a:alpha val="7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</a:t>
            </a:r>
            <a:endParaRPr lang="en-US" sz="60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109728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6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 the</a:t>
            </a:r>
            <a:endParaRPr lang="en-US" sz="68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6800" b="1" i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future of dating.</a:t>
            </a:r>
            <a:endParaRPr lang="en-US" sz="6800" dirty="0"/>
          </a:p>
        </p:txBody>
      </p:sp>
      <p:sp>
        <p:nvSpPr>
          <p:cNvPr id="7" name="Text 5"/>
          <p:cNvSpPr/>
          <p:nvPr/>
        </p:nvSpPr>
        <p:spPr>
          <a:xfrm>
            <a:off x="640080" y="4434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Quality. Intent. Privacy. Built for India. Designed for the world.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5212080"/>
            <a:ext cx="10972800" cy="100584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9" name="Shape 7"/>
          <p:cNvSpPr/>
          <p:nvPr/>
        </p:nvSpPr>
        <p:spPr>
          <a:xfrm>
            <a:off x="640080" y="5212080"/>
            <a:ext cx="73152" cy="100584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5349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5623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Vybbdating.com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5943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NOIDA, India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858000" y="5760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— Investor Deck 2026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Modern dating is broken.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engagement metrics. Not for actual connection.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02920" y="2926080"/>
            <a:ext cx="3566160" cy="237744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2926080"/>
            <a:ext cx="3566160" cy="4572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324612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78%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777240" y="44348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users feel burnt out by random, low-quality matches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502920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 Group internal study, 2024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297680" y="2926080"/>
            <a:ext cx="3566160" cy="237744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1" name="Shape 9"/>
          <p:cNvSpPr/>
          <p:nvPr/>
        </p:nvSpPr>
        <p:spPr>
          <a:xfrm>
            <a:off x="4297680" y="2926080"/>
            <a:ext cx="3566160" cy="4572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0" y="324612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6</a:t>
            </a:r>
            <a:endParaRPr lang="en-US" sz="6400" dirty="0"/>
          </a:p>
        </p:txBody>
      </p:sp>
      <p:sp>
        <p:nvSpPr>
          <p:cNvPr id="13" name="Text 11"/>
          <p:cNvSpPr/>
          <p:nvPr/>
        </p:nvSpPr>
        <p:spPr>
          <a:xfrm>
            <a:off x="4572000" y="44348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matches result in any real conversation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0" y="502920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average across major platforms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8092440" y="2926080"/>
            <a:ext cx="3566160" cy="237744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6" name="Shape 14"/>
          <p:cNvSpPr/>
          <p:nvPr/>
        </p:nvSpPr>
        <p:spPr>
          <a:xfrm>
            <a:off x="8092440" y="2926080"/>
            <a:ext cx="3566160" cy="4572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7" name="Text 15"/>
          <p:cNvSpPr/>
          <p:nvPr/>
        </p:nvSpPr>
        <p:spPr>
          <a:xfrm>
            <a:off x="8366760" y="324612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63%</a:t>
            </a:r>
            <a:endParaRPr lang="en-US" sz="6400" dirty="0"/>
          </a:p>
        </p:txBody>
      </p:sp>
      <p:sp>
        <p:nvSpPr>
          <p:cNvPr id="18" name="Text 16"/>
          <p:cNvSpPr/>
          <p:nvPr/>
        </p:nvSpPr>
        <p:spPr>
          <a:xfrm>
            <a:off x="8366760" y="44348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women cite safety &amp; privacy as top dating-app concern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366760" y="502920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Research, 2023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371600" y="5623560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6B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apps optimize for time-on-app. Not for the outcome users actually want — a meaningful relationship.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97180" y="365760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418320" y="4114800"/>
            <a:ext cx="5486400" cy="5486400"/>
          </a:xfrm>
          <a:prstGeom prst="ellipse">
            <a:avLst/>
          </a:prstGeom>
          <a:solidFill>
            <a:srgbClr val="8B5CF6">
              <a:alpha val="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THE SOLUTION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109728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Vybb is an</a:t>
            </a:r>
            <a:endParaRPr lang="en-US" sz="4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AI-powered </a:t>
            </a:r>
            <a:r>
              <a:rPr lang="en-US" sz="4400" b="1" i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matchmaker.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02920" y="3108960"/>
            <a:ext cx="3566160" cy="2926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3474720"/>
            <a:ext cx="777240" cy="77724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3611880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68680" y="44348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Curated Swipe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868680" y="498348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daily deck of 3–5 AI-matched candidates. Same satisfying swipe — minus the strangers and the burnout.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4297680" y="3108960"/>
            <a:ext cx="3566160" cy="2926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2" name="Shape 9"/>
          <p:cNvSpPr/>
          <p:nvPr/>
        </p:nvSpPr>
        <p:spPr>
          <a:xfrm>
            <a:off x="4663440" y="3474720"/>
            <a:ext cx="777240" cy="77724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611880"/>
            <a:ext cx="502920" cy="5029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663440" y="44348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Anonymous-First Identity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4663440" y="498348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Cypher Mode lets users connect through personality before photos. Both consent to reveal.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8092440" y="3108960"/>
            <a:ext cx="3566160" cy="292608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7" name="Shape 13"/>
          <p:cNvSpPr/>
          <p:nvPr/>
        </p:nvSpPr>
        <p:spPr>
          <a:xfrm>
            <a:off x="8458200" y="3474720"/>
            <a:ext cx="777240" cy="777240"/>
          </a:xfrm>
          <a:prstGeom prst="ellipse">
            <a:avLst/>
          </a:prstGeom>
          <a:solidFill>
            <a:srgbClr val="13132A"/>
          </a:solidFill>
          <a:ln w="12700">
            <a:solidFill>
              <a:srgbClr val="FF2E78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360" y="3611880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458200" y="44348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Privacy by Design</a:t>
            </a:r>
            <a:endParaRPr lang="en-US" sz="1800" dirty="0"/>
          </a:p>
        </p:txBody>
      </p:sp>
      <p:sp>
        <p:nvSpPr>
          <p:cNvPr id="20" name="Text 15"/>
          <p:cNvSpPr/>
          <p:nvPr/>
        </p:nvSpPr>
        <p:spPr>
          <a:xfrm>
            <a:off x="8458200" y="498348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profiles, zero PII exposure pre-reveal, AI moderation across every surface.</a:t>
            </a:r>
            <a:endParaRPr lang="en-US" sz="1250" dirty="0"/>
          </a:p>
        </p:txBody>
      </p:sp>
      <p:sp>
        <p:nvSpPr>
          <p:cNvPr id="21" name="Text 16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3" name="Text 18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346" y="228601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282828"/>
                </a:solidFill>
              </a:defRPr>
            </a:pPr>
            <a:r>
              <a:rPr dirty="0">
                <a:solidFill>
                  <a:schemeClr val="accent1"/>
                </a:solidFill>
                <a:latin typeface="Georgia" panose="02040502050405020303" pitchFamily="18" charset="0"/>
              </a:rPr>
              <a:t>OGGY</a:t>
            </a:r>
            <a:r>
              <a:rPr dirty="0">
                <a:latin typeface="Georgia" panose="02040502050405020303" pitchFamily="18" charset="0"/>
              </a:rPr>
              <a:t> &amp; </a:t>
            </a:r>
            <a:r>
              <a:rPr dirty="0">
                <a:solidFill>
                  <a:srgbClr val="CC0099"/>
                </a:solidFill>
                <a:latin typeface="Georgia" panose="02040502050405020303" pitchFamily="18" charset="0"/>
              </a:rPr>
              <a:t>OLLIE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1346" y="937259"/>
            <a:ext cx="529503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05050"/>
                </a:solidFill>
              </a:defRPr>
            </a:pPr>
            <a:r>
              <a:rPr b="1" dirty="0">
                <a:latin typeface="Georgia" panose="02040502050405020303" pitchFamily="18" charset="0"/>
              </a:rPr>
              <a:t>AI Conversational Matchmakers: The Future of Dating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17320"/>
            <a:ext cx="8229600" cy="0"/>
          </a:xfrm>
          <a:prstGeom prst="rect">
            <a:avLst/>
          </a:prstGeom>
          <a:ln w="25400">
            <a:solidFill>
              <a:srgbClr val="DCDC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197361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rPr sz="1600" dirty="0">
                <a:latin typeface="Georgia" panose="02040502050405020303" pitchFamily="18" charset="0"/>
              </a:rPr>
              <a:t>HOW IT 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11680"/>
            <a:ext cx="4114800" cy="441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100" b="1">
                <a:solidFill>
                  <a:srgbClr val="3C3C3C"/>
                </a:solidFill>
              </a:defRPr>
            </a:pPr>
            <a:r>
              <a:rPr dirty="0">
                <a:latin typeface="Georgia" panose="02040502050405020303" pitchFamily="18" charset="0"/>
              </a:rPr>
              <a:t>① TWO-MINUTE VOICE CHAT</a:t>
            </a:r>
          </a:p>
          <a:p>
            <a:pPr>
              <a:defRPr sz="1000">
                <a:solidFill>
                  <a:srgbClr val="5A5A5A"/>
                </a:solidFill>
              </a:defRPr>
            </a:pPr>
            <a:r>
              <a:rPr dirty="0">
                <a:latin typeface="Georgia" panose="02040502050405020303" pitchFamily="18" charset="0"/>
              </a:rPr>
              <a:t>No typing, no forms. Natural conversation with warm AI.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4114800" cy="441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100" b="1">
                <a:solidFill>
                  <a:srgbClr val="3C3C3C"/>
                </a:solidFill>
              </a:defRPr>
            </a:pPr>
            <a:r>
              <a:rPr>
                <a:latin typeface="Georgia" panose="02040502050405020303" pitchFamily="18" charset="0"/>
              </a:rPr>
              <a:t>② REAL QUESTIONS ASKED</a:t>
            </a:r>
          </a:p>
          <a:p>
            <a:pPr>
              <a:defRPr sz="1000">
                <a:solidFill>
                  <a:srgbClr val="5A5A5A"/>
                </a:solidFill>
              </a:defRPr>
            </a:pPr>
            <a:r>
              <a:rPr>
                <a:latin typeface="Georgia" panose="02040502050405020303" pitchFamily="18" charset="0"/>
              </a:rPr>
              <a:t>"Who broke your heart?" "What would make you stop swiping?"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474720"/>
            <a:ext cx="4114800" cy="441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100" b="1">
                <a:solidFill>
                  <a:srgbClr val="3C3C3C"/>
                </a:solidFill>
              </a:defRPr>
            </a:pPr>
            <a:r>
              <a:rPr dirty="0">
                <a:latin typeface="Georgia" panose="02040502050405020303" pitchFamily="18" charset="0"/>
              </a:rPr>
              <a:t>③ THREE CURATED MATCHES</a:t>
            </a:r>
          </a:p>
          <a:p>
            <a:pPr>
              <a:defRPr sz="1000">
                <a:solidFill>
                  <a:srgbClr val="5A5A5A"/>
                </a:solidFill>
              </a:defRPr>
            </a:pPr>
            <a:r>
              <a:rPr dirty="0">
                <a:latin typeface="Georgia" panose="02040502050405020303" pitchFamily="18" charset="0"/>
              </a:rPr>
              <a:t>Hand-picked people with reasons. Not algorithmic. Personal.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600200"/>
            <a:ext cx="374814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rPr sz="1600" dirty="0">
                <a:latin typeface="Georgia" panose="02040502050405020303" pitchFamily="18" charset="0"/>
              </a:rPr>
              <a:t>TWO DISTINCT PERSONALITIES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011680"/>
            <a:ext cx="3931920" cy="63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 b="1">
                <a:solidFill>
                  <a:srgbClr val="3C3C3C"/>
                </a:solidFill>
              </a:defRPr>
            </a:pPr>
            <a:r>
              <a:rPr>
                <a:latin typeface="Georgia" panose="02040502050405020303" pitchFamily="18" charset="0"/>
              </a:rPr>
              <a:t>OGGY</a:t>
            </a:r>
          </a:p>
          <a:p>
            <a:pPr>
              <a:defRPr sz="1000">
                <a:solidFill>
                  <a:srgbClr val="5A5A5A"/>
                </a:solidFill>
              </a:defRPr>
            </a:pPr>
            <a:r>
              <a:rPr>
                <a:latin typeface="Georgia" panose="02040502050405020303" pitchFamily="18" charset="0"/>
              </a:rPr>
              <a:t>Warm older sister energy. Reads between lines. Ends with 'you got this 🤍'. Never judgmental.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971800"/>
            <a:ext cx="3931920" cy="63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 b="1">
                <a:solidFill>
                  <a:srgbClr val="3C3C3C"/>
                </a:solidFill>
              </a:defRPr>
            </a:pPr>
            <a:r>
              <a:rPr>
                <a:latin typeface="Georgia" panose="02040502050405020303" pitchFamily="18" charset="0"/>
              </a:rPr>
              <a:t>OLLIE</a:t>
            </a:r>
          </a:p>
          <a:p>
            <a:pPr>
              <a:defRPr sz="1000">
                <a:solidFill>
                  <a:srgbClr val="5A5A5A"/>
                </a:solidFill>
              </a:defRPr>
            </a:pPr>
            <a:r>
              <a:rPr>
                <a:latin typeface="Georgia" panose="02040502050405020303" pitchFamily="18" charset="0"/>
              </a:rPr>
              <a:t>Grounded best friend. Asks the hard questions. Roasts with love. No gas, no preaching.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023360"/>
            <a:ext cx="445987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rPr sz="1600" dirty="0">
                <a:latin typeface="Georgia" panose="02040502050405020303" pitchFamily="18" charset="0"/>
              </a:rPr>
              <a:t>WHY THIS IS THE FUTURE OF DATING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361688"/>
            <a:ext cx="8229600" cy="0"/>
          </a:xfrm>
          <a:prstGeom prst="rect">
            <a:avLst/>
          </a:prstGeom>
          <a:ln w="19050">
            <a:solidFill>
              <a:srgbClr val="DCDC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Georgia" panose="020405020504050203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4526280"/>
            <a:ext cx="8229600" cy="1390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100" b="1">
                <a:solidFill>
                  <a:srgbClr val="282828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✓  AUTHENTICITY AT SCALE</a:t>
            </a:r>
          </a:p>
          <a:p>
            <a:pPr>
              <a:spcAft>
                <a:spcPts val="800"/>
              </a:spcAft>
              <a:defRPr sz="1000">
                <a:solidFill>
                  <a:srgbClr val="505050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Voices reveal personality better than photos. Real chemistry starts with tone and wit, not swipes.</a:t>
            </a:r>
          </a:p>
          <a:p>
            <a:pPr>
              <a:spcAft>
                <a:spcPts val="200"/>
              </a:spcAft>
              <a:defRPr sz="1100" b="1">
                <a:solidFill>
                  <a:srgbClr val="282828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✓  HUMAN-LIKE CURATION</a:t>
            </a:r>
          </a:p>
          <a:p>
            <a:pPr>
              <a:spcAft>
                <a:spcPts val="800"/>
              </a:spcAft>
              <a:defRPr sz="1000">
                <a:solidFill>
                  <a:srgbClr val="505050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AI that listens like a friend. Remembers context. Asks follow-ups. Recommends 3 people with reasons—not an endless swipe deck.</a:t>
            </a:r>
          </a:p>
          <a:p>
            <a:pPr>
              <a:spcAft>
                <a:spcPts val="200"/>
              </a:spcAft>
              <a:defRPr sz="1100" b="1">
                <a:solidFill>
                  <a:srgbClr val="282828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✓  PRIVACY-FIRST DESIGN</a:t>
            </a:r>
          </a:p>
          <a:p>
            <a:pPr>
              <a:defRPr sz="1000">
                <a:solidFill>
                  <a:srgbClr val="505050"/>
                </a:solidFill>
              </a:defRPr>
            </a:pPr>
            <a:r>
              <a:rPr sz="1100" dirty="0">
                <a:latin typeface="Georgia" panose="02040502050405020303" pitchFamily="18" charset="0"/>
              </a:rPr>
              <a:t>Voice data never sold. On-device + encrypted servers. Transcripts owned by user. No third-party AI</a:t>
            </a:r>
            <a:r>
              <a:rPr dirty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18" name="Shape 0">
            <a:extLst>
              <a:ext uri="{FF2B5EF4-FFF2-40B4-BE49-F238E27FC236}">
                <a16:creationId xmlns:a16="http://schemas.microsoft.com/office/drawing/2014/main" id="{B38FD24E-36C4-920C-BC8E-41EBA1FC0082}"/>
              </a:ext>
            </a:extLst>
          </p:cNvPr>
          <p:cNvSpPr/>
          <p:nvPr/>
        </p:nvSpPr>
        <p:spPr>
          <a:xfrm>
            <a:off x="6628951" y="864672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FLAGSHIP FEATURE</a:t>
            </a:r>
            <a:endParaRPr lang="en-US" sz="10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91440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91440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Cypher Mode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640080" y="1828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2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dating. Mutual reveal.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2331720"/>
            <a:ext cx="5760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Profiles are masked: AI-generated avatars, blurred imagery, no real name. Matching runs normally; the chat opens anonymously. Identity unlocks only when both users tap Reveal.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40080" y="3931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</a:t>
            </a:r>
            <a:endParaRPr lang="en-US" sz="10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297680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4251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Removes appearance-first bias from first contact</a:t>
            </a:r>
            <a:endParaRPr lang="en-US" sz="12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709160"/>
            <a:ext cx="201168" cy="20116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46634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trust gradually — connection before exposure</a:t>
            </a:r>
            <a:endParaRPr lang="en-US" sz="12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5120640"/>
            <a:ext cx="201168" cy="20116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5074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Differentiated, defensible UX vs. legacy swipe apps</a:t>
            </a:r>
            <a:endParaRPr lang="en-US" sz="1250" dirty="0"/>
          </a:p>
        </p:txBody>
      </p:sp>
      <p:sp>
        <p:nvSpPr>
          <p:cNvPr id="14" name="Shape 8"/>
          <p:cNvSpPr/>
          <p:nvPr/>
        </p:nvSpPr>
        <p:spPr>
          <a:xfrm>
            <a:off x="6949440" y="914400"/>
            <a:ext cx="4572000" cy="5120640"/>
          </a:xfrm>
          <a:prstGeom prst="rect">
            <a:avLst/>
          </a:prstGeom>
          <a:solidFill>
            <a:srgbClr val="13132A"/>
          </a:solidFill>
          <a:ln/>
        </p:spPr>
      </p:sp>
      <p:sp>
        <p:nvSpPr>
          <p:cNvPr id="15" name="Text 9"/>
          <p:cNvSpPr/>
          <p:nvPr/>
        </p:nvSpPr>
        <p:spPr>
          <a:xfrm>
            <a:off x="7223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REVEAL FLOW</a:t>
            </a:r>
            <a:endParaRPr lang="en-US" sz="1000" dirty="0"/>
          </a:p>
        </p:txBody>
      </p:sp>
      <p:sp>
        <p:nvSpPr>
          <p:cNvPr id="16" name="Shape 10"/>
          <p:cNvSpPr/>
          <p:nvPr/>
        </p:nvSpPr>
        <p:spPr>
          <a:xfrm>
            <a:off x="7223760" y="1691640"/>
            <a:ext cx="502920" cy="502920"/>
          </a:xfrm>
          <a:prstGeom prst="ellipse">
            <a:avLst/>
          </a:prstGeom>
          <a:solidFill>
            <a:srgbClr val="1B1B36"/>
          </a:solidFill>
          <a:ln w="12700">
            <a:solidFill>
              <a:srgbClr val="FF2E78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7223760" y="16916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18" name="Text 12"/>
          <p:cNvSpPr/>
          <p:nvPr/>
        </p:nvSpPr>
        <p:spPr>
          <a:xfrm>
            <a:off x="7863840" y="16733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opens anonymous</a:t>
            </a:r>
            <a:endParaRPr lang="en-US" sz="1250" dirty="0"/>
          </a:p>
        </p:txBody>
      </p:sp>
      <p:sp>
        <p:nvSpPr>
          <p:cNvPr id="19" name="Text 13"/>
          <p:cNvSpPr/>
          <p:nvPr/>
        </p:nvSpPr>
        <p:spPr>
          <a:xfrm>
            <a:off x="7863840" y="19476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Avatar + masked persona only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7223760" y="2468880"/>
            <a:ext cx="502920" cy="502920"/>
          </a:xfrm>
          <a:prstGeom prst="ellipse">
            <a:avLst/>
          </a:prstGeom>
          <a:solidFill>
            <a:srgbClr val="1B1B36"/>
          </a:solidFill>
          <a:ln w="12700">
            <a:solidFill>
              <a:srgbClr val="FF2E78"/>
            </a:solidFill>
            <a:prstDash val="solid"/>
          </a:ln>
        </p:spPr>
      </p:sp>
      <p:sp>
        <p:nvSpPr>
          <p:cNvPr id="21" name="Text 15"/>
          <p:cNvSpPr/>
          <p:nvPr/>
        </p:nvSpPr>
        <p:spPr>
          <a:xfrm>
            <a:off x="7223760" y="2468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7863840" y="24505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 begins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7863840" y="272491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Tone, wit, intent — not photos</a:t>
            </a:r>
            <a:endParaRPr lang="en-US" sz="1050" dirty="0"/>
          </a:p>
        </p:txBody>
      </p:sp>
      <p:sp>
        <p:nvSpPr>
          <p:cNvPr id="24" name="Shape 18"/>
          <p:cNvSpPr/>
          <p:nvPr/>
        </p:nvSpPr>
        <p:spPr>
          <a:xfrm>
            <a:off x="7223760" y="3246120"/>
            <a:ext cx="502920" cy="502920"/>
          </a:xfrm>
          <a:prstGeom prst="ellipse">
            <a:avLst/>
          </a:prstGeom>
          <a:solidFill>
            <a:srgbClr val="1B1B36"/>
          </a:solidFill>
          <a:ln w="12700">
            <a:solidFill>
              <a:srgbClr val="FF2E78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722376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7863840" y="32278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 taps Reveal</a:t>
            </a:r>
            <a:endParaRPr lang="en-US" sz="1250" dirty="0"/>
          </a:p>
        </p:txBody>
      </p:sp>
      <p:sp>
        <p:nvSpPr>
          <p:cNvPr id="27" name="Text 21"/>
          <p:cNvSpPr/>
          <p:nvPr/>
        </p:nvSpPr>
        <p:spPr>
          <a:xfrm>
            <a:off x="7863840" y="350215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State: pending — partner notified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7223760" y="4023360"/>
            <a:ext cx="502920" cy="502920"/>
          </a:xfrm>
          <a:prstGeom prst="ellipse">
            <a:avLst/>
          </a:prstGeom>
          <a:solidFill>
            <a:srgbClr val="1B1B36"/>
          </a:solidFill>
          <a:ln w="12700">
            <a:solidFill>
              <a:srgbClr val="FF2E78"/>
            </a:solidFill>
            <a:prstDash val="solid"/>
          </a:ln>
        </p:spPr>
      </p:sp>
      <p:sp>
        <p:nvSpPr>
          <p:cNvPr id="29" name="Text 23"/>
          <p:cNvSpPr/>
          <p:nvPr/>
        </p:nvSpPr>
        <p:spPr>
          <a:xfrm>
            <a:off x="7223760" y="4023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7863840" y="40050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B taps Reveal</a:t>
            </a:r>
            <a:endParaRPr lang="en-US" sz="1250" dirty="0"/>
          </a:p>
        </p:txBody>
      </p:sp>
      <p:sp>
        <p:nvSpPr>
          <p:cNvPr id="31" name="Text 25"/>
          <p:cNvSpPr/>
          <p:nvPr/>
        </p:nvSpPr>
        <p:spPr>
          <a:xfrm>
            <a:off x="7863840" y="42793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State: accepted — mutual consent</a:t>
            </a:r>
            <a:endParaRPr lang="en-US" sz="1050" dirty="0"/>
          </a:p>
        </p:txBody>
      </p:sp>
      <p:sp>
        <p:nvSpPr>
          <p:cNvPr id="32" name="Shape 26"/>
          <p:cNvSpPr/>
          <p:nvPr/>
        </p:nvSpPr>
        <p:spPr>
          <a:xfrm>
            <a:off x="7223760" y="4800600"/>
            <a:ext cx="502920" cy="502920"/>
          </a:xfrm>
          <a:prstGeom prst="ellipse">
            <a:avLst/>
          </a:prstGeom>
          <a:solidFill>
            <a:srgbClr val="1B1B36"/>
          </a:solidFill>
          <a:ln w="12700">
            <a:solidFill>
              <a:srgbClr val="FF2E78"/>
            </a:solidFill>
            <a:prstDash val="solid"/>
          </a:ln>
        </p:spPr>
      </p:sp>
      <p:sp>
        <p:nvSpPr>
          <p:cNvPr id="33" name="Text 27"/>
          <p:cNvSpPr/>
          <p:nvPr/>
        </p:nvSpPr>
        <p:spPr>
          <a:xfrm>
            <a:off x="7223760" y="4800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34" name="Text 28"/>
          <p:cNvSpPr/>
          <p:nvPr/>
        </p:nvSpPr>
        <p:spPr>
          <a:xfrm>
            <a:off x="7863840" y="4782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unlocks</a:t>
            </a:r>
            <a:endParaRPr lang="en-US" sz="1250" dirty="0"/>
          </a:p>
        </p:txBody>
      </p:sp>
      <p:sp>
        <p:nvSpPr>
          <p:cNvPr id="35" name="Text 29"/>
          <p:cNvSpPr/>
          <p:nvPr/>
        </p:nvSpPr>
        <p:spPr>
          <a:xfrm>
            <a:off x="7863840" y="505663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 + name revealed simultaneously</a:t>
            </a:r>
            <a:endParaRPr lang="en-US" sz="1050" dirty="0"/>
          </a:p>
        </p:txBody>
      </p:sp>
      <p:sp>
        <p:nvSpPr>
          <p:cNvPr id="36" name="Text 30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37" name="Text 31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ANONYMOUS SOCIAL LAYER</a:t>
            </a:r>
            <a:endParaRPr lang="en-US" sz="10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91440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91440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Wild Mode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640080" y="1828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Reddit + dating, fully anonymous.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2331720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anonymous feed for confessions, dating thoughts, stories, and opinions. AI-moderated, identity-detached, expression-first. Built to capture daily engagement beyond the match deck.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40080" y="3840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CATEGORIES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640080" y="4206240"/>
            <a:ext cx="1371600" cy="457200"/>
          </a:xfrm>
          <a:prstGeom prst="rect">
            <a:avLst/>
          </a:prstGeom>
          <a:solidFill>
            <a:srgbClr val="1B1B3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Confessions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148840" y="4206240"/>
            <a:ext cx="1371600" cy="457200"/>
          </a:xfrm>
          <a:prstGeom prst="rect">
            <a:avLst/>
          </a:prstGeom>
          <a:solidFill>
            <a:srgbClr val="1B1B3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1488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Dating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657600" y="4206240"/>
            <a:ext cx="1371600" cy="457200"/>
          </a:xfrm>
          <a:prstGeom prst="rect">
            <a:avLst/>
          </a:prstGeom>
          <a:solidFill>
            <a:srgbClr val="1B1B3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Stories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5166360" y="4206240"/>
            <a:ext cx="1371600" cy="457200"/>
          </a:xfrm>
          <a:prstGeom prst="rect">
            <a:avLst/>
          </a:prstGeom>
          <a:solidFill>
            <a:srgbClr val="1B1B3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16636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Opinions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640080" y="5029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VALUE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40080" y="5349240"/>
            <a:ext cx="5943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engagement without dating fatigue · viral content loop · top-of-funnel acquisition channel that costs us nothing.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7132320" y="914400"/>
            <a:ext cx="4389120" cy="5212080"/>
          </a:xfrm>
          <a:prstGeom prst="rect">
            <a:avLst/>
          </a:prstGeom>
          <a:solidFill>
            <a:srgbClr val="13132A"/>
          </a:solidFill>
          <a:ln/>
        </p:spPr>
      </p:sp>
      <p:sp>
        <p:nvSpPr>
          <p:cNvPr id="19" name="Text 16"/>
          <p:cNvSpPr/>
          <p:nvPr/>
        </p:nvSpPr>
        <p:spPr>
          <a:xfrm>
            <a:off x="7406640" y="1143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WILD FEED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7406640" y="1691640"/>
            <a:ext cx="3840480" cy="12801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1" name="Text 18"/>
          <p:cNvSpPr/>
          <p:nvPr/>
        </p:nvSpPr>
        <p:spPr>
          <a:xfrm>
            <a:off x="7589520" y="18288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4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CONFESSION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7589520" y="210312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I've matched 200 times this year and only had one real conversation.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7589520" y="26974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 2.4k  ·  312 comments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7406640" y="3108960"/>
            <a:ext cx="3840480" cy="12801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5" name="Text 22"/>
          <p:cNvSpPr/>
          <p:nvPr/>
        </p:nvSpPr>
        <p:spPr>
          <a:xfrm>
            <a:off x="7589520" y="32461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4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DATING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7589520" y="35204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does every profile sound like a LinkedIn bio now?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7589520" y="411480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 1.7k  ·  198 comments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7406640" y="4526280"/>
            <a:ext cx="3840480" cy="12801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9" name="Text 26"/>
          <p:cNvSpPr/>
          <p:nvPr/>
        </p:nvSpPr>
        <p:spPr>
          <a:xfrm>
            <a:off x="7589520" y="4663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4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STORIES</a:t>
            </a:r>
            <a:endParaRPr lang="en-US" sz="850" dirty="0"/>
          </a:p>
        </p:txBody>
      </p:sp>
      <p:sp>
        <p:nvSpPr>
          <p:cNvPr id="30" name="Text 27"/>
          <p:cNvSpPr/>
          <p:nvPr/>
        </p:nvSpPr>
        <p:spPr>
          <a:xfrm>
            <a:off x="7589520" y="493776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 him in Cypher Mode. We talked for 3 weeks before we knew names.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7589520" y="55321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 4.1k  ·  529 comments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FF2E78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418320" y="4114800"/>
            <a:ext cx="5486400" cy="5486400"/>
          </a:xfrm>
          <a:prstGeom prst="ellipse">
            <a:avLst/>
          </a:prstGeom>
          <a:solidFill>
            <a:srgbClr val="8B5CF6">
              <a:alpha val="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· CORE TECHNOLOGY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109728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AI-guaranteed compatibility,</a:t>
            </a:r>
            <a:endParaRPr lang="en-US" sz="3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i="1" dirty="0">
                <a:solidFill>
                  <a:srgbClr val="FF2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endless guessing.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MATCHING INPUTS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40080" y="3154680"/>
            <a:ext cx="2606040" cy="13716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8" name="Shape 6"/>
          <p:cNvSpPr/>
          <p:nvPr/>
        </p:nvSpPr>
        <p:spPr>
          <a:xfrm>
            <a:off x="640080" y="3154680"/>
            <a:ext cx="54864" cy="137160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32461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3611880"/>
            <a:ext cx="2286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Demographics, interests, identity preferences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29000" y="3154680"/>
            <a:ext cx="2606040" cy="13716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2" name="Shape 10"/>
          <p:cNvSpPr/>
          <p:nvPr/>
        </p:nvSpPr>
        <p:spPr>
          <a:xfrm>
            <a:off x="3429000" y="3154680"/>
            <a:ext cx="54864" cy="137160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3" name="Text 11"/>
          <p:cNvSpPr/>
          <p:nvPr/>
        </p:nvSpPr>
        <p:spPr>
          <a:xfrm>
            <a:off x="3703320" y="32461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703320" y="3611880"/>
            <a:ext cx="2286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Likes, chat response rate, time spent, depth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3154680"/>
            <a:ext cx="2606040" cy="13716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6" name="Shape 14"/>
          <p:cNvSpPr/>
          <p:nvPr/>
        </p:nvSpPr>
        <p:spPr>
          <a:xfrm>
            <a:off x="6217920" y="3154680"/>
            <a:ext cx="54864" cy="137160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7" name="Text 15"/>
          <p:cNvSpPr/>
          <p:nvPr/>
        </p:nvSpPr>
        <p:spPr>
          <a:xfrm>
            <a:off x="6492240" y="32461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92240" y="3611880"/>
            <a:ext cx="2286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Style, sentiment, response patterns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06840" y="3154680"/>
            <a:ext cx="2606040" cy="137160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20" name="Shape 18"/>
          <p:cNvSpPr/>
          <p:nvPr/>
        </p:nvSpPr>
        <p:spPr>
          <a:xfrm>
            <a:off x="9006840" y="3154680"/>
            <a:ext cx="54864" cy="137160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21" name="Text 19"/>
          <p:cNvSpPr/>
          <p:nvPr/>
        </p:nvSpPr>
        <p:spPr>
          <a:xfrm>
            <a:off x="9281160" y="32461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Intent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281160" y="3611880"/>
            <a:ext cx="2286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Serious · Casual · Exploring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40080" y="4800600"/>
            <a:ext cx="10972800" cy="1280160"/>
          </a:xfrm>
          <a:prstGeom prst="rect">
            <a:avLst/>
          </a:prstGeom>
          <a:solidFill>
            <a:srgbClr val="13132A"/>
          </a:solidFill>
          <a:ln/>
        </p:spPr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5074920"/>
            <a:ext cx="502920" cy="50292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1508760" y="4983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C56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compatibility_score(A, B)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1508760" y="5413248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blend of interest similarity, communication style, activity rhythm, and intent alignment — re-ranked nightly.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· THE CURATED SWIPE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972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swipe.</a:t>
            </a:r>
            <a:endParaRPr lang="en-US" sz="48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Smarter deck.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" y="27889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2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AI-curated profiles a day. Every swipe is a high-compatibility candidate, not a stranger.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3383280"/>
            <a:ext cx="530352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3611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RANDOM SWIPE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68680" y="40690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4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88720" y="40416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Infinite deck of strangers, no filtering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44348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4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88720" y="440740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Photo-first judgment in milliseconds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8680" y="4800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4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88720" y="477316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→ fatigue → ghosting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68680" y="51663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4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513892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 spam to drive opens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68680" y="55321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4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88720" y="55046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Paywalls gate real conversation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3383280"/>
            <a:ext cx="5303520" cy="2697480"/>
          </a:xfrm>
          <a:prstGeom prst="rect">
            <a:avLst/>
          </a:prstGeom>
          <a:solidFill>
            <a:srgbClr val="0A0A1A"/>
          </a:solidFill>
          <a:ln/>
        </p:spPr>
      </p:sp>
      <p:sp>
        <p:nvSpPr>
          <p:cNvPr id="18" name="Shape 16"/>
          <p:cNvSpPr/>
          <p:nvPr/>
        </p:nvSpPr>
        <p:spPr>
          <a:xfrm>
            <a:off x="6217920" y="3383280"/>
            <a:ext cx="64008" cy="2697480"/>
          </a:xfrm>
          <a:prstGeom prst="rect">
            <a:avLst/>
          </a:prstGeom>
          <a:solidFill>
            <a:srgbClr val="FF2E78"/>
          </a:solidFill>
          <a:ln/>
        </p:spPr>
      </p:sp>
      <p:sp>
        <p:nvSpPr>
          <p:cNvPr id="19" name="Text 17"/>
          <p:cNvSpPr/>
          <p:nvPr/>
        </p:nvSpPr>
        <p:spPr>
          <a:xfrm>
            <a:off x="6446520" y="36118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VYBB CURATED SWIPE</a:t>
            </a:r>
            <a:endParaRPr lang="en-US" sz="1000" dirty="0"/>
          </a:p>
        </p:txBody>
      </p:sp>
      <p:pic>
        <p:nvPicPr>
          <p:cNvPr id="2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4096512"/>
            <a:ext cx="201168" cy="201168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6766560" y="404164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Hand-picked deck — every profile pre-matched</a:t>
            </a:r>
            <a:endParaRPr lang="en-US" sz="1200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4462272"/>
            <a:ext cx="201168" cy="201168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6766560" y="440740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 + intent surface, not just photos</a:t>
            </a:r>
            <a:endParaRPr lang="en-US" sz="120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4828032"/>
            <a:ext cx="201168" cy="201168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766560" y="477316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→ real conversations → outcomes</a:t>
            </a:r>
            <a:endParaRPr lang="en-US" sz="12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5193792"/>
            <a:ext cx="201168" cy="20116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66560" y="513892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Notifications only when they matter</a:t>
            </a:r>
            <a:endParaRPr lang="en-US" sz="1200" dirty="0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5559552"/>
            <a:ext cx="201168" cy="201168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6766560" y="550468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= priority placement, never paywalled</a:t>
            </a:r>
            <a:endParaRPr lang="en-US" sz="1200" dirty="0"/>
          </a:p>
        </p:txBody>
      </p:sp>
      <p:sp>
        <p:nvSpPr>
          <p:cNvPr id="30" name="Text 23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4A4A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· MARKET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4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category ready for reinvention.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02920" y="2103120"/>
            <a:ext cx="3566160" cy="21945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3774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$11.2B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777240" y="34290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online dating TAM by 2030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39776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12% CAGR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297680" y="2103120"/>
            <a:ext cx="3566160" cy="21945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0" y="23774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$1.4B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4572000" y="34290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SAM — addressable urban Gen Z + millennial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0" y="39776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180M+ singles, 18-34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8092440" y="2103120"/>
            <a:ext cx="3566160" cy="2194560"/>
          </a:xfrm>
          <a:prstGeom prst="rect">
            <a:avLst/>
          </a:prstGeom>
          <a:solidFill>
            <a:srgbClr val="1B1B36"/>
          </a:solidFill>
          <a:ln/>
        </p:spPr>
      </p:sp>
      <p:sp>
        <p:nvSpPr>
          <p:cNvPr id="13" name="Text 11"/>
          <p:cNvSpPr/>
          <p:nvPr/>
        </p:nvSpPr>
        <p:spPr>
          <a:xfrm>
            <a:off x="8366760" y="23774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5C5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$140M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8366760" y="34290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4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5-year SOM at 10% premium share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366760" y="39776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Targeting top 20 metros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40080" y="46177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DATING APP REVENUE — INDIA OUTPACING WORLD</a:t>
            </a:r>
            <a:endParaRPr lang="en-US" sz="1000" dirty="0"/>
          </a:p>
        </p:txBody>
      </p:sp>
      <p:graphicFrame>
        <p:nvGraphicFramePr>
          <p:cNvPr id="17" name="Chart 0"/>
          <p:cNvGraphicFramePr/>
          <p:nvPr/>
        </p:nvGraphicFramePr>
        <p:xfrm>
          <a:off x="640080" y="4937760"/>
          <a:ext cx="10972800" cy="1463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 15"/>
          <p:cNvSpPr/>
          <p:nvPr/>
        </p:nvSpPr>
        <p:spPr>
          <a:xfrm>
            <a:off x="5486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2E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VYBB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25196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3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INVESTOR DECK 2026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1106424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1697</Words>
  <Application>Microsoft Office PowerPoint</Application>
  <PresentationFormat>Widescreen</PresentationFormat>
  <Paragraphs>409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Vybb — Investor Pitch</dc:title>
  <dc:subject>PptxGenJS Presentation</dc:subject>
  <dc:creator>Vybb</dc:creator>
  <cp:lastModifiedBy>utsuk maheshwari</cp:lastModifiedBy>
  <cp:revision>3</cp:revision>
  <dcterms:created xsi:type="dcterms:W3CDTF">2026-04-25T13:21:11Z</dcterms:created>
  <dcterms:modified xsi:type="dcterms:W3CDTF">2026-05-15T06:15:04Z</dcterms:modified>
</cp:coreProperties>
</file>